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2" r:id="rId6"/>
    <p:sldId id="263" r:id="rId7"/>
    <p:sldId id="287" r:id="rId8"/>
    <p:sldId id="313" r:id="rId9"/>
    <p:sldId id="315" r:id="rId10"/>
    <p:sldId id="316" r:id="rId11"/>
    <p:sldId id="289" r:id="rId12"/>
    <p:sldId id="290" r:id="rId13"/>
    <p:sldId id="291" r:id="rId14"/>
    <p:sldId id="292" r:id="rId15"/>
    <p:sldId id="293" r:id="rId16"/>
    <p:sldId id="317" r:id="rId17"/>
    <p:sldId id="318" r:id="rId18"/>
    <p:sldId id="294" r:id="rId19"/>
    <p:sldId id="319" r:id="rId20"/>
    <p:sldId id="320" r:id="rId21"/>
    <p:sldId id="321" r:id="rId22"/>
    <p:sldId id="295" r:id="rId23"/>
    <p:sldId id="296" r:id="rId24"/>
    <p:sldId id="329" r:id="rId25"/>
    <p:sldId id="306" r:id="rId26"/>
    <p:sldId id="337" r:id="rId27"/>
    <p:sldId id="341" r:id="rId28"/>
    <p:sldId id="307" r:id="rId29"/>
    <p:sldId id="333" r:id="rId30"/>
    <p:sldId id="330" r:id="rId31"/>
    <p:sldId id="334" r:id="rId32"/>
    <p:sldId id="331" r:id="rId33"/>
    <p:sldId id="335" r:id="rId34"/>
    <p:sldId id="332" r:id="rId35"/>
    <p:sldId id="336" r:id="rId36"/>
    <p:sldId id="342" r:id="rId37"/>
    <p:sldId id="343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0" autoAdjust="0"/>
    <p:restoredTop sz="94719"/>
  </p:normalViewPr>
  <p:slideViewPr>
    <p:cSldViewPr snapToGrid="0">
      <p:cViewPr varScale="1">
        <p:scale>
          <a:sx n="152" d="100"/>
          <a:sy n="152" d="100"/>
        </p:scale>
        <p:origin x="1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way for non-AMC RMACC members to access CURC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method of data transfer has a maximum file size of 10GB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alpine_in_your_browser_with_ood_primer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gateways/OnDemand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urc.readthedocs.io/en/latest/gateways/jupyterhub.html?#creating-your-own-custom-jupyter-kerne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urc.readthedocs.io/en/latest/gateways/OnDemand.html#installing-dependencies-for-rstudio-currently-available-only-on-alpine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gateways/OnDemand.html#installing-vs-code-server-extension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ndemand-rmacc.rc.colorad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" TargetMode="External"/><Relationship Id="rId2" Type="http://schemas.openxmlformats.org/officeDocument/2006/relationships/hyperlink" Target="https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Alpine in your Browser with Open OnDemand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Logging In for CSU, AMC, RMACC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269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Select your identity provider. </a:t>
            </a:r>
          </a:p>
          <a:p>
            <a:pPr lvl="1"/>
            <a:r>
              <a:rPr lang="en-US" dirty="0">
                <a:cs typeface="Arial"/>
              </a:rPr>
              <a:t>If you are a CSU user, select ‘Colorado State University’</a:t>
            </a:r>
          </a:p>
          <a:p>
            <a:pPr lvl="1"/>
            <a:r>
              <a:rPr lang="en-US" dirty="0">
                <a:cs typeface="Arial"/>
              </a:rPr>
              <a:t>If you are from AMC or RMACC, select ‘ACCESS CI (XSEDE)’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DCCE72-C2B2-9351-14D5-2A4A4C86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58" y="3095536"/>
            <a:ext cx="6928484" cy="2960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81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171"/>
            <a:ext cx="594255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Logging In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52676"/>
            <a:ext cx="5181600" cy="2952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CU Boulder: Authenticate with your </a:t>
            </a:r>
            <a:r>
              <a:rPr lang="en-US" dirty="0" err="1"/>
              <a:t>Identikey</a:t>
            </a:r>
            <a:r>
              <a:rPr lang="en-US" dirty="0"/>
              <a:t> and Password</a:t>
            </a:r>
          </a:p>
          <a:p>
            <a:r>
              <a:rPr lang="en-US" dirty="0"/>
              <a:t>CSU: Authenticate with your EID and Password</a:t>
            </a:r>
          </a:p>
          <a:p>
            <a:r>
              <a:rPr lang="en-US" dirty="0"/>
              <a:t>AMC and RMACC: You will be redirected to the ACCESS-CI login page</a:t>
            </a:r>
          </a:p>
          <a:p>
            <a:pPr lvl="1"/>
            <a:r>
              <a:rPr lang="en-US" sz="2800" dirty="0"/>
              <a:t>Use your ACCESS username and password</a:t>
            </a:r>
            <a:endParaRPr lang="en-US" sz="2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E4E7D-FA29-54BB-F494-398B0BFF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6" r="7149"/>
          <a:stretch/>
        </p:blipFill>
        <p:spPr>
          <a:xfrm>
            <a:off x="7583649" y="1440544"/>
            <a:ext cx="3542950" cy="397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12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33780-879B-2117-7E03-1D30E87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365125"/>
            <a:ext cx="5016127" cy="2836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AC2C8-F3ED-B5AD-CB51-D003D197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6D7-7717-166A-8C2F-A1583FE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Duo 2-Factor Authentication is a requirement for the security of our systems. </a:t>
            </a:r>
          </a:p>
          <a:p>
            <a:r>
              <a:rPr lang="en-US" dirty="0">
                <a:cs typeface="Arial"/>
              </a:rPr>
              <a:t>CU Boulder and CSU users must have this configured prior to logging in</a:t>
            </a:r>
          </a:p>
          <a:p>
            <a:r>
              <a:rPr lang="en-US" dirty="0">
                <a:cs typeface="Arial"/>
              </a:rPr>
              <a:t>AMC and RMACC users will be prompted to set up Duo 2FA upon logging in for the first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07F2F-E14F-F610-7C19-6A22C5C6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0" y="2274138"/>
            <a:ext cx="3229639" cy="3486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43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Logging in to Open OnDemand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1C20D8-FCAC-25B6-979E-1DE1563C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  <a:hlinkClick r:id="rId2"/>
              </a:rPr>
              <a:t>https://ondemand.rc.colorado.edu/</a:t>
            </a:r>
          </a:p>
          <a:p>
            <a:r>
              <a:rPr lang="en-US" dirty="0">
                <a:cs typeface="Arial"/>
                <a:hlinkClick r:id="rId2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9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Features of Open OnDemand</a:t>
            </a:r>
          </a:p>
        </p:txBody>
      </p:sp>
    </p:spTree>
    <p:extLst>
      <p:ext uri="{BB962C8B-B14F-4D97-AF65-F5344CB8AC3E}">
        <p14:creationId xmlns:p14="http://schemas.microsoft.com/office/powerpoint/2010/main" val="414623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67140D-47D6-6157-10E3-5A572B43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OnDemand Home Page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7EAE79-1870-FECA-6779-74008E3D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From the home page, you can access the following Open OnDemand Features:</a:t>
            </a:r>
          </a:p>
          <a:p>
            <a:pPr lvl="1"/>
            <a:r>
              <a:rPr lang="en-US" dirty="0">
                <a:cs typeface="Arial"/>
              </a:rPr>
              <a:t>Files</a:t>
            </a:r>
          </a:p>
          <a:p>
            <a:pPr lvl="1"/>
            <a:r>
              <a:rPr lang="en-US" dirty="0">
                <a:cs typeface="Arial"/>
              </a:rPr>
              <a:t>Jobs</a:t>
            </a:r>
          </a:p>
          <a:p>
            <a:pPr lvl="1"/>
            <a:r>
              <a:rPr lang="en-US" dirty="0">
                <a:cs typeface="Arial"/>
              </a:rPr>
              <a:t>Clusters</a:t>
            </a:r>
          </a:p>
          <a:p>
            <a:pPr lvl="1"/>
            <a:r>
              <a:rPr lang="en-US" dirty="0">
                <a:cs typeface="Arial"/>
              </a:rPr>
              <a:t>Interactive Apps</a:t>
            </a:r>
          </a:p>
          <a:p>
            <a:pPr lvl="1"/>
            <a:r>
              <a:rPr lang="en-US" dirty="0">
                <a:cs typeface="Arial"/>
              </a:rPr>
              <a:t>My Interactive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19241-80E1-E899-C048-554DC6B9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8" y="4831849"/>
            <a:ext cx="10908163" cy="878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39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B739-78B2-B467-51E4-23CF354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F64F-E980-9E17-B0CA-AEBC000698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Open OnDemand allows you to navigate and manipulate your files</a:t>
            </a:r>
          </a:p>
          <a:p>
            <a:r>
              <a:rPr lang="en-US" dirty="0">
                <a:cs typeface="Arial"/>
              </a:rPr>
              <a:t>You can access your entire CURC filesystem using this tool: </a:t>
            </a:r>
          </a:p>
          <a:p>
            <a:pPr lvl="1"/>
            <a:r>
              <a:rPr lang="en-US" dirty="0">
                <a:cs typeface="Arial"/>
              </a:rPr>
              <a:t>/home</a:t>
            </a:r>
          </a:p>
          <a:p>
            <a:pPr lvl="1"/>
            <a:r>
              <a:rPr lang="en-US" dirty="0">
                <a:cs typeface="Arial"/>
              </a:rPr>
              <a:t>/projects</a:t>
            </a:r>
          </a:p>
          <a:p>
            <a:pPr lvl="1"/>
            <a:r>
              <a:rPr lang="en-US" dirty="0">
                <a:cs typeface="Arial"/>
              </a:rPr>
              <a:t>/scratch/alpine</a:t>
            </a:r>
          </a:p>
          <a:p>
            <a:pPr lvl="1"/>
            <a:r>
              <a:rPr lang="en-US" dirty="0">
                <a:cs typeface="Arial"/>
              </a:rPr>
              <a:t>/pl (if applicable)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C775F-6B91-AA0E-6E6D-322EA3EA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79220"/>
            <a:ext cx="5624264" cy="3506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09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96B1-0AE9-78D3-77BC-2C745EF1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AFDA-1237-140B-F689-56A5DC060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On the files page you can:</a:t>
            </a:r>
          </a:p>
          <a:p>
            <a:pPr lvl="1"/>
            <a:r>
              <a:rPr lang="en-US" dirty="0">
                <a:cs typeface="Arial"/>
              </a:rPr>
              <a:t>Upload data</a:t>
            </a:r>
          </a:p>
          <a:p>
            <a:pPr lvl="1"/>
            <a:r>
              <a:rPr lang="en-US" dirty="0">
                <a:cs typeface="Arial"/>
              </a:rPr>
              <a:t>Download files</a:t>
            </a:r>
          </a:p>
          <a:p>
            <a:pPr lvl="1"/>
            <a:r>
              <a:rPr lang="en-US" dirty="0">
                <a:cs typeface="Arial"/>
              </a:rPr>
              <a:t>Create new files</a:t>
            </a:r>
          </a:p>
          <a:p>
            <a:pPr lvl="1"/>
            <a:r>
              <a:rPr lang="en-US" dirty="0">
                <a:cs typeface="Arial"/>
              </a:rPr>
              <a:t>Edit files </a:t>
            </a:r>
          </a:p>
          <a:p>
            <a:pPr lvl="1"/>
            <a:r>
              <a:rPr lang="en-US" dirty="0">
                <a:cs typeface="Arial"/>
              </a:rPr>
              <a:t>Copy/move data</a:t>
            </a:r>
          </a:p>
          <a:p>
            <a:pPr lvl="1"/>
            <a:r>
              <a:rPr lang="en-US" dirty="0">
                <a:cs typeface="Arial"/>
              </a:rPr>
              <a:t>Delete files </a:t>
            </a:r>
          </a:p>
          <a:p>
            <a:pPr lvl="1"/>
            <a:r>
              <a:rPr lang="en-US" dirty="0">
                <a:cs typeface="Arial"/>
              </a:rPr>
              <a:t>Create directories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37BA7-AB2A-AC5A-95BD-8C48881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10" y="2525119"/>
            <a:ext cx="6743010" cy="24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22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File Transfer</a:t>
            </a:r>
          </a:p>
        </p:txBody>
      </p:sp>
    </p:spTree>
    <p:extLst>
      <p:ext uri="{BB962C8B-B14F-4D97-AF65-F5344CB8AC3E}">
        <p14:creationId xmlns:p14="http://schemas.microsoft.com/office/powerpoint/2010/main" val="52820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BCE7-CAF3-473F-EA40-7467D0FD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407-F42E-FC79-3612-515384842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6205"/>
            <a:ext cx="5181600" cy="138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OnDemand allows you to open a terminal in your browser, no SSH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AA5EC-0B12-45D3-EEC6-EE6258CC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19800" y="945209"/>
            <a:ext cx="5921767" cy="4585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70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Alpine in your Browser with Open OnDemand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5"/>
            <a:ext cx="10870324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Instructors: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  <a:hlinkClick r:id="rId6"/>
              </a:rPr>
              <a:t>https://github.com/ResearchComputing/alpine_in_your_browser_with_ood_primer</a:t>
            </a:r>
            <a:r>
              <a:rPr lang="en-US" sz="2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45B275-0DF4-1A76-3450-182F4168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Terminal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BB54B-06B9-A068-E963-58237493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0"/>
          <a:stretch/>
        </p:blipFill>
        <p:spPr>
          <a:xfrm>
            <a:off x="1358295" y="1600085"/>
            <a:ext cx="9475410" cy="37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5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A807-7193-20CD-5CBA-8C87969735EB}"/>
              </a:ext>
            </a:extLst>
          </p:cNvPr>
          <p:cNvSpPr txBox="1"/>
          <p:nvPr/>
        </p:nvSpPr>
        <p:spPr>
          <a:xfrm>
            <a:off x="1047003" y="4857801"/>
            <a:ext cx="9184605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bevel/>
          </a:ln>
          <a:effectLst>
            <a:glow rad="70128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https://curc.readthedocs.io/en/latest/gateways/OnDemand.html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22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94120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Interactive apps are comprised of built-in Graphical User Interfaces (GUIs) for many of the most popular research applications</a:t>
            </a:r>
          </a:p>
          <a:p>
            <a:r>
              <a:rPr lang="en-US" dirty="0">
                <a:cs typeface="Arial"/>
              </a:rPr>
              <a:t>Current Offerings Include:</a:t>
            </a:r>
          </a:p>
          <a:p>
            <a:pPr lvl="1"/>
            <a:r>
              <a:rPr lang="en-US" dirty="0" err="1">
                <a:cs typeface="Arial"/>
              </a:rPr>
              <a:t>Jupyter</a:t>
            </a:r>
            <a:r>
              <a:rPr lang="en-US" dirty="0">
                <a:cs typeface="Arial"/>
              </a:rPr>
              <a:t> Notebooks</a:t>
            </a:r>
          </a:p>
          <a:p>
            <a:pPr lvl="1"/>
            <a:r>
              <a:rPr lang="en-US" dirty="0">
                <a:cs typeface="Arial"/>
              </a:rPr>
              <a:t>Remote desktop (Core Desktop)</a:t>
            </a:r>
          </a:p>
          <a:p>
            <a:pPr lvl="1"/>
            <a:r>
              <a:rPr lang="en-US" dirty="0">
                <a:cs typeface="Arial"/>
              </a:rPr>
              <a:t>RStudio</a:t>
            </a:r>
          </a:p>
          <a:p>
            <a:pPr lvl="1"/>
            <a:r>
              <a:rPr lang="en-US" dirty="0">
                <a:cs typeface="Arial"/>
              </a:rPr>
              <a:t>MATLAB</a:t>
            </a:r>
          </a:p>
          <a:p>
            <a:pPr lvl="1"/>
            <a:r>
              <a:rPr lang="en-US" dirty="0">
                <a:cs typeface="Arial"/>
              </a:rPr>
              <a:t>VS Code-Server</a:t>
            </a:r>
          </a:p>
          <a:p>
            <a:pPr lvl="1"/>
            <a:r>
              <a:rPr lang="en-US" dirty="0">
                <a:cs typeface="Arial"/>
              </a:rPr>
              <a:t>…with more coming soon!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45543FC-7114-0898-634B-54A52EA2C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37" y="365125"/>
            <a:ext cx="3187311" cy="56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0C34-2EA4-BD19-DE95-509FF388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861183" cy="1325563"/>
          </a:xfrm>
        </p:spPr>
        <p:txBody>
          <a:bodyPr/>
          <a:lstStyle/>
          <a:p>
            <a:r>
              <a:rPr lang="en-US" dirty="0"/>
              <a:t>Interactive Apps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4E63-951E-86F1-DEFF-19279B3D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2797"/>
            <a:ext cx="9413147" cy="3551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Arial"/>
              </a:rPr>
              <a:t>Each app comes with two spawning options: </a:t>
            </a:r>
          </a:p>
          <a:p>
            <a:pPr lvl="1"/>
            <a:r>
              <a:rPr lang="en-US" sz="2800" dirty="0">
                <a:cs typeface="Arial"/>
              </a:rPr>
              <a:t>‘Custom’ allows you to spawn a session with customizable configurations</a:t>
            </a:r>
          </a:p>
          <a:p>
            <a:pPr lvl="2"/>
            <a:r>
              <a:rPr lang="en-US" sz="2400" u="sng" dirty="0">
                <a:cs typeface="Arial"/>
              </a:rPr>
              <a:t>If your configurations are incompatible, your job will not run!</a:t>
            </a:r>
          </a:p>
          <a:p>
            <a:pPr lvl="1"/>
            <a:r>
              <a:rPr lang="en-US" sz="2800" dirty="0">
                <a:cs typeface="Arial"/>
              </a:rPr>
              <a:t>‘Presets’ allows you to spawn a session with common, functional configurations</a:t>
            </a:r>
          </a:p>
          <a:p>
            <a:pPr lvl="2"/>
            <a:r>
              <a:rPr lang="en-US" sz="2400" dirty="0">
                <a:cs typeface="Arial"/>
              </a:rPr>
              <a:t>Works ‘out of the box’</a:t>
            </a:r>
          </a:p>
        </p:txBody>
      </p:sp>
    </p:spTree>
    <p:extLst>
      <p:ext uri="{BB962C8B-B14F-4D97-AF65-F5344CB8AC3E}">
        <p14:creationId xmlns:p14="http://schemas.microsoft.com/office/powerpoint/2010/main" val="412696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372F-07B8-6229-82A0-51C920B9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Application Inputs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8C349F-AAC2-0F63-E965-C23532794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92776"/>
              </p:ext>
            </p:extLst>
          </p:nvPr>
        </p:nvGraphicFramePr>
        <p:xfrm>
          <a:off x="773649" y="1690688"/>
          <a:ext cx="9922314" cy="4114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61157">
                  <a:extLst>
                    <a:ext uri="{9D8B030D-6E8A-4147-A177-3AD203B41FA5}">
                      <a16:colId xmlns:a16="http://schemas.microsoft.com/office/drawing/2014/main" val="1255088926"/>
                    </a:ext>
                  </a:extLst>
                </a:gridCol>
                <a:gridCol w="4961157">
                  <a:extLst>
                    <a:ext uri="{9D8B030D-6E8A-4147-A177-3AD203B41FA5}">
                      <a16:colId xmlns:a16="http://schemas.microsoft.com/office/drawing/2014/main" val="112996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1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Possible options are Alpine and Blanca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account you would like to use: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CU Boulder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ucb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CSU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csu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RMACC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rmacc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AMC value → “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amc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-general”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use project allocations e.g. “ucbXXX_asc1”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8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Specifies a particular node type to use e.g. “</a:t>
                      </a:r>
                      <a:r>
                        <a:rPr lang="en-US" sz="1400" dirty="0" err="1"/>
                        <a:t>ahub</a:t>
                      </a:r>
                      <a:r>
                        <a:rPr lang="en-US" sz="1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3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number of physical CPU cores for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3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[GB]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total amount of memory allocated for the Job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1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QoS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Quality of Service (QoS) constrains or modifies certain job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5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duration of the job, in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0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5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085" y="1684014"/>
            <a:ext cx="5626915" cy="4288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Arial"/>
              </a:rPr>
              <a:t>You can spawn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 using </a:t>
            </a:r>
            <a:r>
              <a:rPr lang="en-US" sz="2400" dirty="0" err="1">
                <a:cs typeface="Arial"/>
              </a:rPr>
              <a:t>JupyterLab</a:t>
            </a:r>
            <a:r>
              <a:rPr lang="en-US" sz="2400" dirty="0">
                <a:cs typeface="Arial"/>
              </a:rPr>
              <a:t> or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Notebook</a:t>
            </a:r>
          </a:p>
          <a:p>
            <a:r>
              <a:rPr lang="en-US" sz="2400" dirty="0">
                <a:cs typeface="Arial"/>
              </a:rPr>
              <a:t>If you want to use a custom environment, you must create a </a:t>
            </a:r>
            <a:r>
              <a:rPr lang="en-US" sz="2400" dirty="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 Kernel</a:t>
            </a:r>
          </a:p>
          <a:p>
            <a:pPr lvl="1"/>
            <a:r>
              <a:rPr lang="en-US" sz="2000" dirty="0">
                <a:cs typeface="Arial"/>
                <a:hlinkClick r:id="rId2"/>
              </a:rPr>
              <a:t>https://curc.readthedocs.io/en/latest/gateways/jupyterhub.html?#creating-your-own-custom-jupyter-kernel</a:t>
            </a:r>
            <a:r>
              <a:rPr lang="en-US" sz="2000" dirty="0">
                <a:cs typeface="Arial"/>
              </a:rPr>
              <a:t> </a:t>
            </a:r>
          </a:p>
          <a:p>
            <a:pPr lvl="1"/>
            <a:r>
              <a:rPr lang="en-US" sz="2000" dirty="0">
                <a:cs typeface="Arial"/>
              </a:rPr>
              <a:t>Easiest to do with a </a:t>
            </a:r>
            <a:r>
              <a:rPr lang="en-US" sz="2000" dirty="0" err="1">
                <a:cs typeface="Arial"/>
              </a:rPr>
              <a:t>conda</a:t>
            </a:r>
            <a:r>
              <a:rPr lang="en-US" sz="2000" dirty="0">
                <a:cs typeface="Arial"/>
              </a:rPr>
              <a:t> environment</a:t>
            </a:r>
          </a:p>
          <a:p>
            <a:r>
              <a:rPr lang="en-US" sz="2400" dirty="0">
                <a:cs typeface="Arial"/>
              </a:rPr>
              <a:t>One can access a single Alpine GPU via the “Custom” application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A7F2DE-55F2-3F47-8DEA-91DE743D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15" y="873113"/>
            <a:ext cx="4847940" cy="509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</a:t>
            </a:r>
            <a:r>
              <a:rPr lang="en-US" sz="5700" dirty="0" err="1"/>
              <a:t>Jupyter</a:t>
            </a:r>
            <a:r>
              <a:rPr lang="en-US" sz="5700" dirty="0"/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428292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006" y="1825625"/>
            <a:ext cx="5566794" cy="40792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A remote desktop i.e. an interactive desktop</a:t>
            </a:r>
          </a:p>
          <a:p>
            <a:r>
              <a:rPr lang="en-US" dirty="0">
                <a:cs typeface="Arial"/>
              </a:rPr>
              <a:t>Ran on their own compute nodes (not Alpine or Blanca)</a:t>
            </a:r>
          </a:p>
          <a:p>
            <a:r>
              <a:rPr lang="en-US" dirty="0">
                <a:cs typeface="Arial"/>
              </a:rPr>
              <a:t>All jobs are launched on shared GPUs</a:t>
            </a:r>
          </a:p>
          <a:p>
            <a:pPr lvl="1"/>
            <a:r>
              <a:rPr lang="en-US" u="sng" dirty="0">
                <a:cs typeface="Arial"/>
              </a:rPr>
              <a:t>Not meant for serious GPU workflows!</a:t>
            </a:r>
          </a:p>
          <a:p>
            <a:r>
              <a:rPr lang="en-US" b="1" dirty="0">
                <a:cs typeface="Arial"/>
              </a:rPr>
              <a:t>Very useful for running GUI based software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B1627A-7855-8292-1A87-C2187876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5"/>
            <a:ext cx="6114930" cy="34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1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sz="5700" dirty="0"/>
              <a:t>Demo: Core Desktop</a:t>
            </a:r>
          </a:p>
        </p:txBody>
      </p:sp>
    </p:spTree>
    <p:extLst>
      <p:ext uri="{BB962C8B-B14F-4D97-AF65-F5344CB8AC3E}">
        <p14:creationId xmlns:p14="http://schemas.microsoft.com/office/powerpoint/2010/main" val="422310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0" y="1"/>
            <a:ext cx="10515600" cy="861848"/>
          </a:xfrm>
        </p:spPr>
        <p:txBody>
          <a:bodyPr/>
          <a:lstStyle/>
          <a:p>
            <a:r>
              <a:rPr lang="en-US" dirty="0"/>
              <a:t>RStudio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20" y="1046748"/>
            <a:ext cx="6498021" cy="52909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Arial"/>
              </a:rPr>
              <a:t>Allows you to use RStudio, an Integrated Development Environment (IDE) for R</a:t>
            </a:r>
          </a:p>
          <a:p>
            <a:r>
              <a:rPr lang="en-US" dirty="0">
                <a:cs typeface="Arial"/>
              </a:rPr>
              <a:t>Currently in a Beta phase</a:t>
            </a:r>
          </a:p>
          <a:p>
            <a:r>
              <a:rPr lang="en-US" dirty="0">
                <a:cs typeface="Arial"/>
              </a:rPr>
              <a:t>Ran inside an </a:t>
            </a:r>
            <a:r>
              <a:rPr lang="en-US" dirty="0" err="1">
                <a:cs typeface="Arial"/>
              </a:rPr>
              <a:t>Apptainer</a:t>
            </a:r>
            <a:r>
              <a:rPr lang="en-US" dirty="0">
                <a:cs typeface="Arial"/>
              </a:rPr>
              <a:t> container</a:t>
            </a:r>
          </a:p>
          <a:p>
            <a:pPr lvl="1"/>
            <a:r>
              <a:rPr lang="en-US" dirty="0">
                <a:cs typeface="Arial"/>
              </a:rPr>
              <a:t>Most R libraries are easily installable, but some may fail due to dependency issues.</a:t>
            </a:r>
          </a:p>
          <a:p>
            <a:pPr lvl="1"/>
            <a:r>
              <a:rPr lang="en-US" dirty="0">
                <a:cs typeface="Arial"/>
              </a:rPr>
              <a:t>Documentation for installing dependencies can be found at </a:t>
            </a:r>
            <a:r>
              <a:rPr lang="en-US" dirty="0">
                <a:cs typeface="Arial"/>
                <a:hlinkClick r:id="rId2"/>
              </a:rPr>
              <a:t>https://curc.readthedocs.io/en/latest/gateways/OnDemand.html#installing-dependencies-for-rstudio-currently-available-only-on-alpine</a:t>
            </a:r>
            <a:endParaRPr lang="en-US" dirty="0">
              <a:cs typeface="Arial"/>
            </a:endParaRPr>
          </a:p>
          <a:p>
            <a:pPr lvl="1"/>
            <a:r>
              <a:rPr lang="en-US" b="1" u="sng" dirty="0">
                <a:cs typeface="Arial"/>
              </a:rPr>
              <a:t>First launch </a:t>
            </a:r>
            <a:r>
              <a:rPr lang="en-US" dirty="0">
                <a:cs typeface="Arial"/>
              </a:rPr>
              <a:t>of application can take several minutes (use 4 cores), subsequent launches will be fast!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1F86F-329F-D445-A22A-D1050007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98" y="1182848"/>
            <a:ext cx="5327402" cy="37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091-5732-A54C-9BAF-B0F38812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0251-118D-9A4A-BA72-225872DF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969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About Open OnDemand</a:t>
            </a:r>
          </a:p>
          <a:p>
            <a:pPr lvl="1"/>
            <a:r>
              <a:rPr lang="en-US" dirty="0">
                <a:cs typeface="Arial"/>
              </a:rPr>
              <a:t>What is ACCESS-CI?</a:t>
            </a:r>
          </a:p>
          <a:p>
            <a:r>
              <a:rPr lang="en-US" dirty="0">
                <a:cs typeface="Arial"/>
              </a:rPr>
              <a:t>How to log in to Open OnDemand</a:t>
            </a:r>
          </a:p>
          <a:p>
            <a:r>
              <a:rPr lang="en-US" dirty="0">
                <a:cs typeface="Arial"/>
              </a:rPr>
              <a:t>Features of Open OnDemand</a:t>
            </a:r>
          </a:p>
          <a:p>
            <a:pPr lvl="1"/>
            <a:r>
              <a:rPr lang="en-US" dirty="0">
                <a:cs typeface="Arial"/>
              </a:rPr>
              <a:t>Using the Shell</a:t>
            </a:r>
          </a:p>
          <a:p>
            <a:pPr lvl="1"/>
            <a:r>
              <a:rPr lang="en-US" dirty="0">
                <a:cs typeface="Arial"/>
              </a:rPr>
              <a:t>File Transfer</a:t>
            </a:r>
          </a:p>
          <a:p>
            <a:r>
              <a:rPr lang="en-US" dirty="0">
                <a:cs typeface="Arial"/>
              </a:rPr>
              <a:t>Interactive Applications</a:t>
            </a:r>
          </a:p>
          <a:p>
            <a:pPr lvl="1"/>
            <a:r>
              <a:rPr lang="en-US" dirty="0">
                <a:cs typeface="Arial"/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7085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RStudio</a:t>
            </a:r>
          </a:p>
        </p:txBody>
      </p:sp>
    </p:spTree>
    <p:extLst>
      <p:ext uri="{BB962C8B-B14F-4D97-AF65-F5344CB8AC3E}">
        <p14:creationId xmlns:p14="http://schemas.microsoft.com/office/powerpoint/2010/main" val="57094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a MATLAB GUI using Core Desktop</a:t>
            </a:r>
          </a:p>
          <a:p>
            <a:pPr lvl="1"/>
            <a:r>
              <a:rPr lang="en-US" dirty="0">
                <a:cs typeface="Arial"/>
              </a:rPr>
              <a:t>Same setup as Core Desktop</a:t>
            </a:r>
          </a:p>
          <a:p>
            <a:r>
              <a:rPr lang="en-US" u="sng" dirty="0">
                <a:cs typeface="Arial"/>
              </a:rPr>
              <a:t>Not meant for serious workflows!</a:t>
            </a:r>
          </a:p>
          <a:p>
            <a:r>
              <a:rPr lang="en-US" dirty="0">
                <a:cs typeface="Arial"/>
              </a:rPr>
              <a:t>Has only one version of MATLAB</a:t>
            </a:r>
          </a:p>
          <a:p>
            <a:pPr lvl="1"/>
            <a:r>
              <a:rPr lang="en-US" dirty="0">
                <a:cs typeface="Arial"/>
              </a:rPr>
              <a:t>Currently this is MATLAB version R2021b</a:t>
            </a:r>
          </a:p>
          <a:p>
            <a:pPr lvl="1"/>
            <a:r>
              <a:rPr lang="en-US" dirty="0">
                <a:cs typeface="Arial"/>
              </a:rPr>
              <a:t>Other versions can be used from the Alpine command line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56A4BF-AE95-F850-FE53-65378E12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74" y="1317305"/>
            <a:ext cx="5530559" cy="32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MATLAB</a:t>
            </a:r>
          </a:p>
        </p:txBody>
      </p:sp>
    </p:spTree>
    <p:extLst>
      <p:ext uri="{BB962C8B-B14F-4D97-AF65-F5344CB8AC3E}">
        <p14:creationId xmlns:p14="http://schemas.microsoft.com/office/powerpoint/2010/main" val="159429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34C-BD6B-FC43-84FF-E5422E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603F-AC35-6553-C051-3D469F550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339" y="1825625"/>
            <a:ext cx="5654180" cy="4079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Launches Visual Studio (VS) Code in your browser</a:t>
            </a:r>
          </a:p>
          <a:p>
            <a:pPr lvl="1"/>
            <a:r>
              <a:rPr lang="en-US" dirty="0">
                <a:cs typeface="Arial"/>
              </a:rPr>
              <a:t>Uses the software Code-Server</a:t>
            </a:r>
          </a:p>
          <a:p>
            <a:pPr lvl="2"/>
            <a:r>
              <a:rPr lang="en-US" dirty="0">
                <a:cs typeface="Arial"/>
              </a:rPr>
              <a:t>Contains a majority of standard VS Code functionality</a:t>
            </a:r>
          </a:p>
          <a:p>
            <a:r>
              <a:rPr lang="en-US" dirty="0">
                <a:cs typeface="Arial"/>
              </a:rPr>
              <a:t>Downloading extensions may have to be done differently</a:t>
            </a:r>
          </a:p>
          <a:p>
            <a:pPr lvl="1"/>
            <a:r>
              <a:rPr lang="en-US" dirty="0">
                <a:cs typeface="Arial"/>
                <a:hlinkClick r:id="rId2"/>
              </a:rPr>
              <a:t>https://curc.readthedocs.io/en/latest/gateways/OnDemand.html#installing-vs-code-server-extensions</a:t>
            </a:r>
            <a:r>
              <a:rPr lang="en-US" dirty="0">
                <a:cs typeface="Arial"/>
              </a:rPr>
              <a:t> 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 descr="A screenshot of a software&#10;&#10;Description automatically generated">
            <a:extLst>
              <a:ext uri="{FF2B5EF4-FFF2-40B4-BE49-F238E27FC236}">
                <a16:creationId xmlns:a16="http://schemas.microsoft.com/office/drawing/2014/main" id="{2E99B0EF-5CD3-7DA3-EBA3-90EBC4A7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54" y="1285788"/>
            <a:ext cx="5413812" cy="30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Demo: VS Code-Server</a:t>
            </a:r>
          </a:p>
        </p:txBody>
      </p:sp>
    </p:spTree>
    <p:extLst>
      <p:ext uri="{BB962C8B-B14F-4D97-AF65-F5344CB8AC3E}">
        <p14:creationId xmlns:p14="http://schemas.microsoft.com/office/powerpoint/2010/main" val="89616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Open OnDemand is an NSF-funded open-source HPC portal based on the Ohio Supercomputing Center's original OnDemand portal</a:t>
            </a:r>
          </a:p>
          <a:p>
            <a:r>
              <a:rPr lang="en-US" dirty="0">
                <a:ea typeface="+mn-lt"/>
                <a:cs typeface="+mn-lt"/>
              </a:rPr>
              <a:t>Enables web access to HPC resources, including:</a:t>
            </a:r>
            <a:endParaRPr lang="en-US" dirty="0">
              <a:cs typeface="Arial" panose="020B060402020202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Easy file management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Command-line shell access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Job management and monitoring across different batch servers and resource managers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Graphical desktop environments and desktop applications (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notebooks, MATLAB, RStudio)</a:t>
            </a: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3" y="560164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70C-2D20-3027-7FE7-B0906E82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 OnDemand (at CURC)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0686-96EB-B84F-1D86-D5929E1A9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611"/>
            <a:ext cx="10515600" cy="2557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Open OnDemand provides a browser-based interface to interact with Alpine and Blanca!</a:t>
            </a:r>
          </a:p>
          <a:p>
            <a:r>
              <a:rPr lang="en-US" dirty="0">
                <a:cs typeface="Arial"/>
              </a:rPr>
              <a:t>All CURC users can access Open OnDemand</a:t>
            </a:r>
          </a:p>
          <a:p>
            <a:pPr lvl="1"/>
            <a:r>
              <a:rPr lang="en-US" dirty="0">
                <a:cs typeface="Arial"/>
              </a:rPr>
              <a:t>CU Users: </a:t>
            </a:r>
            <a:r>
              <a:rPr lang="en-US" dirty="0">
                <a:cs typeface="Arial"/>
                <a:hlinkClick r:id="rId3"/>
              </a:rPr>
              <a:t>https://ondemand.rc.colorado.edu/</a:t>
            </a:r>
            <a:r>
              <a:rPr lang="en-US" dirty="0">
                <a:cs typeface="Arial"/>
              </a:rPr>
              <a:t> </a:t>
            </a:r>
          </a:p>
          <a:p>
            <a:pPr lvl="1"/>
            <a:r>
              <a:rPr lang="en-US" dirty="0">
                <a:cs typeface="Arial"/>
              </a:rPr>
              <a:t>CSU, AMC, RMACC users: </a:t>
            </a:r>
            <a:r>
              <a:rPr lang="en-US" dirty="0">
                <a:cs typeface="Arial"/>
                <a:hlinkClick r:id="rId4"/>
              </a:rPr>
              <a:t>https://ondemand-rmacc.rc.colorado.edu</a:t>
            </a: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26B3-1C1F-D2EF-4C7A-D643D2C3F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607" y="618887"/>
            <a:ext cx="2624138" cy="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0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(AMC and 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000" dirty="0"/>
              <a:t>ACCESS-CI provides:</a:t>
            </a:r>
          </a:p>
          <a:p>
            <a:pPr lvl="1"/>
            <a:r>
              <a:rPr lang="en-US" sz="2600" dirty="0"/>
              <a:t>Allocations</a:t>
            </a:r>
          </a:p>
          <a:p>
            <a:pPr lvl="1"/>
            <a:r>
              <a:rPr lang="en-US" sz="2600" dirty="0"/>
              <a:t>Support</a:t>
            </a:r>
          </a:p>
          <a:p>
            <a:pPr lvl="1"/>
            <a:r>
              <a:rPr lang="en-US" sz="2600" dirty="0"/>
              <a:t>Operations </a:t>
            </a:r>
          </a:p>
          <a:p>
            <a:pPr lvl="1"/>
            <a:r>
              <a:rPr lang="en-US" sz="2600" dirty="0"/>
              <a:t>Metrics</a:t>
            </a:r>
          </a:p>
          <a:p>
            <a:r>
              <a:rPr lang="en-US" sz="3000" dirty="0"/>
              <a:t>Supports CURC by managing RMACC users</a:t>
            </a:r>
          </a:p>
          <a:p>
            <a:r>
              <a:rPr lang="en-US" sz="2600" dirty="0"/>
              <a:t>Get an ACCESS-CI Account: </a:t>
            </a:r>
            <a:r>
              <a:rPr lang="en-US" sz="2600" dirty="0">
                <a:hlinkClick r:id="rId3"/>
              </a:rPr>
              <a:t>https://identity.access-ci.org/new-user.html</a:t>
            </a:r>
            <a:r>
              <a:rPr lang="en-US" sz="2600" dirty="0"/>
              <a:t> 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3154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404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6827-9206-ACEB-9C93-8507AC282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ACCESS-CI (RMACC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5CEA-5129-ADCC-D85D-22008BA4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3000" dirty="0"/>
              <a:t>Once you have an ACCESS-CI Account, reach out to us with the following information: </a:t>
            </a:r>
          </a:p>
          <a:p>
            <a:pPr lvl="1"/>
            <a:r>
              <a:rPr lang="en-US" sz="2200" dirty="0"/>
              <a:t>Your ACCESS-CI username</a:t>
            </a:r>
          </a:p>
          <a:p>
            <a:pPr lvl="1"/>
            <a:r>
              <a:rPr lang="en-US" sz="2200" dirty="0"/>
              <a:t>Your institutional affiliation</a:t>
            </a:r>
          </a:p>
          <a:p>
            <a:pPr lvl="1"/>
            <a:r>
              <a:rPr lang="en-US" sz="2200" dirty="0"/>
              <a:t>Your role </a:t>
            </a:r>
          </a:p>
          <a:p>
            <a:pPr lvl="1"/>
            <a:r>
              <a:rPr lang="en-US" sz="2200" dirty="0"/>
              <a:t>Your department</a:t>
            </a:r>
          </a:p>
          <a:p>
            <a:pPr lvl="1"/>
            <a:r>
              <a:rPr lang="en-US" sz="2200" dirty="0"/>
              <a:t>Your first and last name</a:t>
            </a:r>
          </a:p>
          <a:p>
            <a:pPr lvl="1"/>
            <a:r>
              <a:rPr lang="en-US" sz="2200" dirty="0"/>
              <a:t>Your preferred email address</a:t>
            </a:r>
          </a:p>
          <a:p>
            <a:r>
              <a:rPr lang="en-US" sz="3000" dirty="0"/>
              <a:t>We will provision you an account!</a:t>
            </a:r>
          </a:p>
          <a:p>
            <a:pPr lvl="1"/>
            <a:endParaRPr lang="en-US" sz="26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F64B2A-9EC3-AE23-1C79-7C7D482C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67782"/>
            <a:ext cx="5181600" cy="1994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68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4F4B-E307-91F6-0292-D90DB248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Logging in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9151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FDD839-84AA-7560-B15E-AC7D5375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36D21-EB3F-99CA-9B66-B4A91298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6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CU Boulder: </a:t>
            </a:r>
            <a:r>
              <a:rPr lang="en-US" dirty="0">
                <a:hlinkClick r:id="rId2"/>
              </a:rPr>
              <a:t>https://ondemand.rc.colorado.edu/</a:t>
            </a:r>
            <a:endParaRPr lang="en-US" dirty="0"/>
          </a:p>
          <a:p>
            <a:r>
              <a:rPr lang="en-US" dirty="0">
                <a:cs typeface="Arial"/>
              </a:rPr>
              <a:t>CSU, AMC, RMACC: </a:t>
            </a:r>
            <a:r>
              <a:rPr lang="en-US" dirty="0">
                <a:cs typeface="Arial"/>
                <a:hlinkClick r:id="rId3"/>
              </a:rPr>
              <a:t>https://ondemand-rmacc.rc.colorado.edu</a:t>
            </a:r>
            <a:r>
              <a:rPr lang="en-US" dirty="0">
                <a:cs typeface="Arial"/>
              </a:rPr>
              <a:t> 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You will be re-directed to the </a:t>
            </a:r>
            <a:r>
              <a:rPr lang="en-US" dirty="0" err="1">
                <a:cs typeface="Arial"/>
              </a:rPr>
              <a:t>CILogon</a:t>
            </a:r>
            <a:r>
              <a:rPr lang="en-US" dirty="0">
                <a:cs typeface="Arial"/>
              </a:rPr>
              <a:t> sign-in page: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0746F5-08AC-A628-46AC-FCFD18F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66" y="3263709"/>
            <a:ext cx="7553867" cy="2752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0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7" ma:contentTypeDescription="Create a new document." ma:contentTypeScope="" ma:versionID="50749f90ae4eae1d278f67091c14627e">
  <xsd:schema xmlns:xsd="http://www.w3.org/2001/XMLSchema" xmlns:xs="http://www.w3.org/2001/XMLSchema" xmlns:p="http://schemas.microsoft.com/office/2006/metadata/properties" xmlns:ns2="7e49f7d3-8802-46ca-9604-495ce27f67f4" xmlns:ns3="a1519f9a-9d6a-41c1-afc9-552e4069f82f" targetNamespace="http://schemas.microsoft.com/office/2006/metadata/properties" ma:root="true" ma:fieldsID="4c1e1707a2d65fc0da83c6baef1e95c1" ns2:_="" ns3:_="">
    <xsd:import namespace="7e49f7d3-8802-46ca-9604-495ce27f67f4"/>
    <xsd:import namespace="a1519f9a-9d6a-41c1-afc9-552e4069f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519f9a-9d6a-41c1-afc9-552e4069f82f">
      <UserInfo>
        <DisplayName>Layla Freeborn</DisplayName>
        <AccountId>67</AccountId>
        <AccountType/>
      </UserInfo>
      <UserInfo>
        <DisplayName>Andrew Monaghan</DisplayName>
        <AccountId>21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0C3A87B-3729-413F-9291-91BAE8A66B0D}">
  <ds:schemaRefs>
    <ds:schemaRef ds:uri="7e49f7d3-8802-46ca-9604-495ce27f67f4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052062-606F-43D5-8855-61E130C876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5CE14C-17A1-4E78-B1A8-4C1D8EE0A4B6}">
  <ds:schemaRefs>
    <ds:schemaRef ds:uri="a1519f9a-9d6a-41c1-afc9-552e4069f82f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</TotalTime>
  <Words>1213</Words>
  <Application>Microsoft Macintosh PowerPoint</Application>
  <PresentationFormat>Widescreen</PresentationFormat>
  <Paragraphs>187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Arial Black</vt:lpstr>
      <vt:lpstr>Calibri</vt:lpstr>
      <vt:lpstr>Office Theme</vt:lpstr>
      <vt:lpstr>Alpine in your Browser with Open OnDemand</vt:lpstr>
      <vt:lpstr>Alpine in your Browser with Open OnDemand</vt:lpstr>
      <vt:lpstr>Agenda</vt:lpstr>
      <vt:lpstr>Open OnDemand</vt:lpstr>
      <vt:lpstr>Open OnDemand (at CURC)</vt:lpstr>
      <vt:lpstr>ACCESS-CI (AMC and RMACC Users Only)</vt:lpstr>
      <vt:lpstr>ACCESS-CI (RMACC Users Only)</vt:lpstr>
      <vt:lpstr>Logging in to Open OnDemand</vt:lpstr>
      <vt:lpstr>Logging In</vt:lpstr>
      <vt:lpstr>Logging In for CSU, AMC, RMACC</vt:lpstr>
      <vt:lpstr>Logging In (cont.)</vt:lpstr>
      <vt:lpstr>Logging In</vt:lpstr>
      <vt:lpstr>Demo: Logging in to Open OnDemand</vt:lpstr>
      <vt:lpstr>Features of Open OnDemand</vt:lpstr>
      <vt:lpstr>OnDemand Home Page</vt:lpstr>
      <vt:lpstr>Files</vt:lpstr>
      <vt:lpstr>Files Management</vt:lpstr>
      <vt:lpstr>Demo: File Transfer</vt:lpstr>
      <vt:lpstr>Clusters</vt:lpstr>
      <vt:lpstr>Terminal</vt:lpstr>
      <vt:lpstr>Interactive Applications</vt:lpstr>
      <vt:lpstr>Interactive Apps</vt:lpstr>
      <vt:lpstr>Interactive Apps (cont.)</vt:lpstr>
      <vt:lpstr>Custom Application Inputs</vt:lpstr>
      <vt:lpstr>Jupyter Sessions</vt:lpstr>
      <vt:lpstr>Demo: Jupyter Session</vt:lpstr>
      <vt:lpstr>Core Desktop</vt:lpstr>
      <vt:lpstr>Demo: Core Desktop</vt:lpstr>
      <vt:lpstr>RStudio Server</vt:lpstr>
      <vt:lpstr>Demo: RStudio</vt:lpstr>
      <vt:lpstr>MATLAB</vt:lpstr>
      <vt:lpstr>Demo: MATLAB</vt:lpstr>
      <vt:lpstr>VS Code-Server</vt:lpstr>
      <vt:lpstr>Demo: VS Code-Server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Offerings</dc:title>
  <dc:creator>Microsoft Office User</dc:creator>
  <cp:lastModifiedBy>Brandon Reyes</cp:lastModifiedBy>
  <cp:revision>30</cp:revision>
  <dcterms:created xsi:type="dcterms:W3CDTF">2021-09-10T22:09:47Z</dcterms:created>
  <dcterms:modified xsi:type="dcterms:W3CDTF">2024-02-05T22:02:12Z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